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6" r:id="rId4"/>
    <p:sldId id="258" r:id="rId5"/>
    <p:sldId id="259" r:id="rId6"/>
    <p:sldId id="260" r:id="rId7"/>
    <p:sldId id="267" r:id="rId8"/>
    <p:sldId id="264" r:id="rId9"/>
    <p:sldId id="274" r:id="rId10"/>
    <p:sldId id="285" r:id="rId11"/>
    <p:sldId id="268" r:id="rId12"/>
    <p:sldId id="269" r:id="rId13"/>
    <p:sldId id="275" r:id="rId14"/>
    <p:sldId id="276" r:id="rId15"/>
    <p:sldId id="277" r:id="rId16"/>
    <p:sldId id="270" r:id="rId17"/>
    <p:sldId id="271" r:id="rId18"/>
    <p:sldId id="284" r:id="rId19"/>
    <p:sldId id="272" r:id="rId20"/>
    <p:sldId id="273" r:id="rId21"/>
    <p:sldId id="266"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738982-EA50-4791-8804-3C46F34E13B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738982-EA50-4791-8804-3C46F34E13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1049BA-5ED2-4626-9C76-793EDFB419E5}" type="datetimeFigureOut">
              <a:rPr lang="en-US" smtClean="0"/>
              <a:pPr/>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38982-EA50-4791-8804-3C46F34E13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1049BA-5ED2-4626-9C76-793EDFB419E5}" type="datetimeFigureOut">
              <a:rPr lang="en-US" smtClean="0"/>
              <a:pPr/>
              <a:t>16-11-2021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738982-EA50-4791-8804-3C46F34E13B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chop.edu/treatments/tracheostom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571635"/>
          </a:xfrm>
        </p:spPr>
        <p:txBody>
          <a:bodyPr>
            <a:normAutofit/>
          </a:bodyPr>
          <a:lstStyle/>
          <a:p>
            <a:r>
              <a:rPr lang="en-IN" sz="4000" dirty="0" smtClean="0"/>
              <a:t>NEOPLASM OF LARYNX,TRACHEA,BRONCHI</a:t>
            </a:r>
            <a:endParaRPr lang="en-US" sz="4000" dirty="0"/>
          </a:p>
        </p:txBody>
      </p:sp>
      <p:sp>
        <p:nvSpPr>
          <p:cNvPr id="3" name="Subtitle 2"/>
          <p:cNvSpPr>
            <a:spLocks noGrp="1"/>
          </p:cNvSpPr>
          <p:nvPr>
            <p:ph type="subTitle" idx="1"/>
          </p:nvPr>
        </p:nvSpPr>
        <p:spPr/>
        <p:txBody>
          <a:bodyPr>
            <a:normAutofit fontScale="92500" lnSpcReduction="20000"/>
          </a:bodyPr>
          <a:lstStyle/>
          <a:p>
            <a:pPr algn="r"/>
            <a:r>
              <a:rPr lang="en-IN" b="1" dirty="0" smtClean="0"/>
              <a:t>Presented by</a:t>
            </a:r>
          </a:p>
          <a:p>
            <a:pPr algn="r"/>
            <a:r>
              <a:rPr lang="en-IN" b="1" dirty="0" smtClean="0"/>
              <a:t>Dr.Mahadevi A.L</a:t>
            </a:r>
          </a:p>
          <a:p>
            <a:pPr algn="r"/>
            <a:r>
              <a:rPr lang="en-IN" b="1" dirty="0" smtClean="0"/>
              <a:t>Assistant Professor</a:t>
            </a:r>
          </a:p>
          <a:p>
            <a:pPr algn="r"/>
            <a:r>
              <a:rPr lang="en-IN" b="1" dirty="0" smtClean="0"/>
              <a:t>Dept of Paediatrics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ecurrent Respiratory Papillomatosis(RRP)"/>
          <p:cNvPicPr>
            <a:picLocks noChangeAspect="1" noChangeArrowheads="1"/>
          </p:cNvPicPr>
          <p:nvPr/>
        </p:nvPicPr>
        <p:blipFill>
          <a:blip r:embed="rId2"/>
          <a:srcRect/>
          <a:stretch>
            <a:fillRect/>
          </a:stretch>
        </p:blipFill>
        <p:spPr bwMode="auto">
          <a:xfrm>
            <a:off x="155575" y="0"/>
            <a:ext cx="8867775" cy="65722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rmAutofit lnSpcReduction="10000"/>
          </a:bodyPr>
          <a:lstStyle/>
          <a:p>
            <a:pPr>
              <a:buNone/>
            </a:pPr>
            <a:r>
              <a:rPr lang="en-US" b="1" dirty="0"/>
              <a:t>Causes</a:t>
            </a:r>
          </a:p>
          <a:p>
            <a:r>
              <a:rPr lang="en-US" dirty="0"/>
              <a:t>Recurrent respiratory </a:t>
            </a:r>
            <a:r>
              <a:rPr lang="en-US" dirty="0" err="1"/>
              <a:t>papillomatosis</a:t>
            </a:r>
            <a:r>
              <a:rPr lang="en-US" dirty="0"/>
              <a:t> is caused by the human </a:t>
            </a:r>
            <a:r>
              <a:rPr lang="en-US" dirty="0" err="1"/>
              <a:t>papillomavirus</a:t>
            </a:r>
            <a:r>
              <a:rPr lang="en-US" dirty="0"/>
              <a:t> (HPV). </a:t>
            </a:r>
            <a:endParaRPr lang="en-US" dirty="0" smtClean="0"/>
          </a:p>
          <a:p>
            <a:r>
              <a:rPr lang="en-US" dirty="0" smtClean="0"/>
              <a:t>This </a:t>
            </a:r>
            <a:r>
              <a:rPr lang="en-US" dirty="0"/>
              <a:t>virus is common in human beings with some studies estimating that as many as 75%-80% of men and women will be affected by HPV at some point during their lives if they are not vaccinated against the virus</a:t>
            </a:r>
            <a:r>
              <a:rPr lang="en-US" dirty="0" smtClean="0"/>
              <a:t>.</a:t>
            </a:r>
          </a:p>
          <a:p>
            <a:r>
              <a:rPr lang="en-US" dirty="0" smtClean="0"/>
              <a:t> </a:t>
            </a:r>
            <a:r>
              <a:rPr lang="en-US" dirty="0"/>
              <a:t>HPV is passed through genital contact, most often during sex. </a:t>
            </a:r>
            <a:endParaRPr lang="en-US" dirty="0" smtClean="0"/>
          </a:p>
          <a:p>
            <a:r>
              <a:rPr lang="en-US" dirty="0" smtClean="0"/>
              <a:t>Most </a:t>
            </a:r>
            <a:r>
              <a:rPr lang="en-US" dirty="0"/>
              <a:t>individuals who are infected with HPV never develop any symptom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500858"/>
          </a:xfrm>
        </p:spPr>
        <p:txBody>
          <a:bodyPr>
            <a:normAutofit fontScale="85000" lnSpcReduction="20000"/>
          </a:bodyPr>
          <a:lstStyle/>
          <a:p>
            <a:r>
              <a:rPr lang="en-US" dirty="0"/>
              <a:t>In children, the most likely cause of the transmission of HPV is passage from an affected mother to the child during labor as the child passes through the birth canal. </a:t>
            </a:r>
            <a:endParaRPr lang="en-US" dirty="0" smtClean="0"/>
          </a:p>
          <a:p>
            <a:r>
              <a:rPr lang="en-US" dirty="0" smtClean="0"/>
              <a:t>However</a:t>
            </a:r>
            <a:r>
              <a:rPr lang="en-US" dirty="0"/>
              <a:t>, this may not account for all cases of juvenile onset RPP and other mechanisms for HPV infection may exist. Some cases appear to have developed before birth (in </a:t>
            </a:r>
            <a:r>
              <a:rPr lang="en-US" dirty="0" err="1"/>
              <a:t>utero</a:t>
            </a:r>
            <a:r>
              <a:rPr lang="en-US" dirty="0"/>
              <a:t>).</a:t>
            </a:r>
          </a:p>
          <a:p>
            <a:r>
              <a:rPr lang="en-US" dirty="0"/>
              <a:t>Most children born to women with HPV do not develop RRP. </a:t>
            </a:r>
            <a:endParaRPr lang="en-US" dirty="0" smtClean="0"/>
          </a:p>
          <a:p>
            <a:r>
              <a:rPr lang="en-US" dirty="0" smtClean="0"/>
              <a:t>In </a:t>
            </a:r>
            <a:r>
              <a:rPr lang="en-US" dirty="0"/>
              <a:t>addition, many individuals with HPV in the tissues of the respiratory tract never develop </a:t>
            </a:r>
            <a:r>
              <a:rPr lang="en-US" dirty="0" err="1"/>
              <a:t>papillomas</a:t>
            </a:r>
            <a:r>
              <a:rPr lang="en-US" dirty="0"/>
              <a:t>. </a:t>
            </a:r>
            <a:endParaRPr lang="en-US" dirty="0" smtClean="0"/>
          </a:p>
          <a:p>
            <a:r>
              <a:rPr lang="en-US" dirty="0" smtClean="0"/>
              <a:t>This </a:t>
            </a:r>
            <a:r>
              <a:rPr lang="en-US" dirty="0"/>
              <a:t>suggests that additional factors, such as immunologic or genetic ones, are necessary for the development of RRP in individuals with HPV. </a:t>
            </a:r>
            <a:endParaRPr lang="en-US" dirty="0" smtClean="0"/>
          </a:p>
          <a:p>
            <a:r>
              <a:rPr lang="en-US" dirty="0" smtClean="0"/>
              <a:t>Other </a:t>
            </a:r>
            <a:r>
              <a:rPr lang="en-US" dirty="0"/>
              <a:t>factors such as timing, length and volume of exposure to the HPV may play a role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29354"/>
          </a:xfrm>
        </p:spPr>
        <p:txBody>
          <a:bodyPr>
            <a:normAutofit fontScale="92500"/>
          </a:bodyPr>
          <a:lstStyle/>
          <a:p>
            <a:pPr>
              <a:buNone/>
            </a:pPr>
            <a:r>
              <a:rPr lang="en-US" b="1" dirty="0"/>
              <a:t>Signs &amp; Symptoms</a:t>
            </a:r>
          </a:p>
          <a:p>
            <a:r>
              <a:rPr lang="en-US" dirty="0"/>
              <a:t>The specific symptoms, course of the disease, and severity of RRP can vary greatly from one person to another. </a:t>
            </a:r>
            <a:endParaRPr lang="en-US" dirty="0" smtClean="0"/>
          </a:p>
          <a:p>
            <a:r>
              <a:rPr lang="en-US" dirty="0" smtClean="0"/>
              <a:t>In </a:t>
            </a:r>
            <a:r>
              <a:rPr lang="en-US" dirty="0"/>
              <a:t>some cases, the disease may resolve without treatment (spontaneous remissions) or it may remain stable requiring only periodic intervention (e.g. only a few surgeries during their lifetime). </a:t>
            </a:r>
            <a:endParaRPr lang="en-US" dirty="0" smtClean="0"/>
          </a:p>
          <a:p>
            <a:r>
              <a:rPr lang="en-US" dirty="0" smtClean="0"/>
              <a:t>In </a:t>
            </a:r>
            <a:r>
              <a:rPr lang="en-US" dirty="0"/>
              <a:t>other cases, the disease may be aggressive requiring frequent medical intervention and potentially more than 100 surgeries during a person’s lifetime.</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572296"/>
          </a:xfrm>
        </p:spPr>
        <p:txBody>
          <a:bodyPr>
            <a:normAutofit fontScale="85000" lnSpcReduction="10000"/>
          </a:bodyPr>
          <a:lstStyle/>
          <a:p>
            <a:r>
              <a:rPr lang="en-US" dirty="0"/>
              <a:t>Hoarseness may become progressively worse and the voice of an affected individual may be weak, raspy or sound low in pitch or strained</a:t>
            </a:r>
            <a:r>
              <a:rPr lang="en-US" dirty="0" smtClean="0"/>
              <a:t>.</a:t>
            </a:r>
          </a:p>
          <a:p>
            <a:r>
              <a:rPr lang="en-US" dirty="0" smtClean="0"/>
              <a:t> </a:t>
            </a:r>
            <a:r>
              <a:rPr lang="en-US" dirty="0"/>
              <a:t>The severity of voice problems can vary from one person to another due, in part, to the size and specific locations of </a:t>
            </a:r>
            <a:r>
              <a:rPr lang="en-US" dirty="0" err="1"/>
              <a:t>papillomas</a:t>
            </a:r>
            <a:r>
              <a:rPr lang="en-US" dirty="0"/>
              <a:t>. </a:t>
            </a:r>
            <a:endParaRPr lang="en-US" dirty="0" smtClean="0"/>
          </a:p>
          <a:p>
            <a:r>
              <a:rPr lang="en-US" dirty="0" smtClean="0"/>
              <a:t>Affected </a:t>
            </a:r>
            <a:r>
              <a:rPr lang="en-US" dirty="0"/>
              <a:t>individuals may develop labored, noisy breathing (</a:t>
            </a:r>
            <a:r>
              <a:rPr lang="en-US" dirty="0" err="1"/>
              <a:t>stridor</a:t>
            </a:r>
            <a:r>
              <a:rPr lang="en-US" dirty="0"/>
              <a:t>) due to obstruction of the airway</a:t>
            </a:r>
            <a:r>
              <a:rPr lang="en-US" dirty="0" smtClean="0"/>
              <a:t>.</a:t>
            </a:r>
          </a:p>
          <a:p>
            <a:r>
              <a:rPr lang="en-US" dirty="0" smtClean="0"/>
              <a:t> </a:t>
            </a:r>
            <a:r>
              <a:rPr lang="en-US" dirty="0"/>
              <a:t>Initially, </a:t>
            </a:r>
            <a:r>
              <a:rPr lang="en-US" dirty="0" err="1"/>
              <a:t>stridor</a:t>
            </a:r>
            <a:r>
              <a:rPr lang="en-US" dirty="0"/>
              <a:t> may occur when breathing in (inspiratory </a:t>
            </a:r>
            <a:r>
              <a:rPr lang="en-US" dirty="0" err="1"/>
              <a:t>stridor</a:t>
            </a:r>
            <a:r>
              <a:rPr lang="en-US" dirty="0"/>
              <a:t>), but eventually occurs both when breathing in and out (biphasic </a:t>
            </a:r>
            <a:r>
              <a:rPr lang="en-US" dirty="0" err="1"/>
              <a:t>stridor</a:t>
            </a:r>
            <a:r>
              <a:rPr lang="en-US" dirty="0"/>
              <a:t>). </a:t>
            </a:r>
            <a:endParaRPr lang="en-US" dirty="0" smtClean="0"/>
          </a:p>
          <a:p>
            <a:r>
              <a:rPr lang="en-US" dirty="0" smtClean="0"/>
              <a:t>Some </a:t>
            </a:r>
            <a:r>
              <a:rPr lang="en-US" dirty="0"/>
              <a:t>individuals may exhibit difficulty speaking (</a:t>
            </a:r>
            <a:r>
              <a:rPr lang="en-US" dirty="0" err="1"/>
              <a:t>dysphonia</a:t>
            </a:r>
            <a:r>
              <a:rPr lang="en-US" dirty="0"/>
              <a:t>) or lose their voice entirely (</a:t>
            </a:r>
            <a:r>
              <a:rPr lang="en-US" dirty="0" err="1"/>
              <a:t>aphonia</a:t>
            </a:r>
            <a:r>
              <a:rPr lang="en-US" dirty="0"/>
              <a:t>). </a:t>
            </a:r>
            <a:endParaRPr lang="en-US" dirty="0" smtClean="0"/>
          </a:p>
          <a:p>
            <a:r>
              <a:rPr lang="en-US" dirty="0" smtClean="0"/>
              <a:t>Affected </a:t>
            </a:r>
            <a:r>
              <a:rPr lang="en-US" dirty="0"/>
              <a:t>infants may also have a weak cry, episodes of choking and fail to grow and gain weight at the expected rate (failure to thrive).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929718" cy="6858000"/>
          </a:xfrm>
        </p:spPr>
        <p:txBody>
          <a:bodyPr>
            <a:normAutofit fontScale="85000" lnSpcReduction="10000"/>
          </a:bodyPr>
          <a:lstStyle/>
          <a:p>
            <a:pPr>
              <a:buNone/>
            </a:pPr>
            <a:r>
              <a:rPr lang="en-US" dirty="0"/>
              <a:t>Additional symptoms that can develop </a:t>
            </a:r>
            <a:r>
              <a:rPr lang="en-US" dirty="0" smtClean="0"/>
              <a:t>include</a:t>
            </a:r>
          </a:p>
          <a:p>
            <a:r>
              <a:rPr lang="en-US" dirty="0" smtClean="0"/>
              <a:t> </a:t>
            </a:r>
            <a:r>
              <a:rPr lang="en-US" dirty="0"/>
              <a:t>a chronic cough, </a:t>
            </a:r>
            <a:endParaRPr lang="en-US" dirty="0" smtClean="0"/>
          </a:p>
          <a:p>
            <a:r>
              <a:rPr lang="en-US" dirty="0" smtClean="0"/>
              <a:t>difficulty </a:t>
            </a:r>
            <a:r>
              <a:rPr lang="en-US" dirty="0"/>
              <a:t>swallowing (</a:t>
            </a:r>
            <a:r>
              <a:rPr lang="en-US" dirty="0" err="1"/>
              <a:t>dysphagia</a:t>
            </a:r>
            <a:r>
              <a:rPr lang="en-US" dirty="0"/>
              <a:t>), </a:t>
            </a:r>
            <a:endParaRPr lang="en-US" dirty="0" smtClean="0"/>
          </a:p>
          <a:p>
            <a:r>
              <a:rPr lang="en-US" dirty="0" smtClean="0"/>
              <a:t>shortness </a:t>
            </a:r>
            <a:r>
              <a:rPr lang="en-US" dirty="0"/>
              <a:t>of breath or difficulty breathing (</a:t>
            </a:r>
            <a:r>
              <a:rPr lang="en-US" dirty="0" err="1"/>
              <a:t>dyspnea</a:t>
            </a:r>
            <a:r>
              <a:rPr lang="en-US" dirty="0"/>
              <a:t>), </a:t>
            </a:r>
            <a:endParaRPr lang="en-US" dirty="0" smtClean="0"/>
          </a:p>
          <a:p>
            <a:r>
              <a:rPr lang="en-US" dirty="0" smtClean="0"/>
              <a:t>the </a:t>
            </a:r>
            <a:r>
              <a:rPr lang="en-US" dirty="0"/>
              <a:t>sensation of a foreign body in the throat</a:t>
            </a:r>
            <a:r>
              <a:rPr lang="en-US" dirty="0" smtClean="0"/>
              <a:t>,</a:t>
            </a:r>
          </a:p>
          <a:p>
            <a:r>
              <a:rPr lang="en-US" dirty="0" smtClean="0"/>
              <a:t> </a:t>
            </a:r>
            <a:r>
              <a:rPr lang="en-US" dirty="0"/>
              <a:t>and choking episodes.</a:t>
            </a:r>
          </a:p>
          <a:p>
            <a:r>
              <a:rPr lang="en-US" dirty="0"/>
              <a:t>Left untreated, </a:t>
            </a:r>
            <a:r>
              <a:rPr lang="en-US" dirty="0" err="1"/>
              <a:t>papillomas</a:t>
            </a:r>
            <a:r>
              <a:rPr lang="en-US" dirty="0"/>
              <a:t> can eventually compromise the airways, resulting in life-threatening breathing difficulties (acute respiratory distress). </a:t>
            </a:r>
            <a:endParaRPr lang="en-US" dirty="0" smtClean="0"/>
          </a:p>
          <a:p>
            <a:pPr>
              <a:buNone/>
            </a:pPr>
            <a:r>
              <a:rPr lang="en-US" dirty="0" smtClean="0"/>
              <a:t>If </a:t>
            </a:r>
            <a:r>
              <a:rPr lang="en-US" dirty="0"/>
              <a:t>RRP spreads to the lungs, </a:t>
            </a:r>
            <a:endParaRPr lang="en-US" dirty="0" smtClean="0"/>
          </a:p>
          <a:p>
            <a:r>
              <a:rPr lang="en-US" dirty="0" smtClean="0"/>
              <a:t>affected </a:t>
            </a:r>
            <a:r>
              <a:rPr lang="en-US" dirty="0"/>
              <a:t>individuals can potentially experience recurrent pneumonia, chronic lung disease (</a:t>
            </a:r>
            <a:r>
              <a:rPr lang="en-US" dirty="0" err="1"/>
              <a:t>bronchiectasis</a:t>
            </a:r>
            <a:r>
              <a:rPr lang="en-US" dirty="0"/>
              <a:t>) and, ultimately, progressive pulmonary failure. </a:t>
            </a:r>
            <a:endParaRPr lang="en-US" dirty="0" smtClean="0"/>
          </a:p>
          <a:p>
            <a:r>
              <a:rPr lang="en-US" dirty="0" smtClean="0"/>
              <a:t>In </a:t>
            </a:r>
            <a:r>
              <a:rPr lang="en-US" dirty="0"/>
              <a:t>extremely rare cases (i.e. less than 1% of cases), </a:t>
            </a:r>
            <a:r>
              <a:rPr lang="en-US" dirty="0" err="1"/>
              <a:t>papillomas</a:t>
            </a:r>
            <a:r>
              <a:rPr lang="en-US" dirty="0"/>
              <a:t> can become cancerous (malignant transformation) developing into </a:t>
            </a:r>
            <a:r>
              <a:rPr lang="en-US" dirty="0" err="1"/>
              <a:t>squamous</a:t>
            </a:r>
            <a:r>
              <a:rPr lang="en-US" dirty="0"/>
              <a:t> cell carcinoma.</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20000"/>
          </a:bodyPr>
          <a:lstStyle/>
          <a:p>
            <a:pPr>
              <a:buNone/>
            </a:pPr>
            <a:r>
              <a:rPr lang="en-US" dirty="0" smtClean="0"/>
              <a:t> Risk </a:t>
            </a:r>
            <a:r>
              <a:rPr lang="en-US" dirty="0"/>
              <a:t>factors </a:t>
            </a:r>
            <a:r>
              <a:rPr lang="en-US" dirty="0" smtClean="0"/>
              <a:t>of </a:t>
            </a:r>
            <a:r>
              <a:rPr lang="en-US" dirty="0"/>
              <a:t>RRP. </a:t>
            </a:r>
            <a:endParaRPr lang="en-US" dirty="0" smtClean="0"/>
          </a:p>
          <a:p>
            <a:r>
              <a:rPr lang="en-US" dirty="0" smtClean="0"/>
              <a:t>increased </a:t>
            </a:r>
            <a:r>
              <a:rPr lang="en-US" dirty="0"/>
              <a:t>risk of disease or infection. </a:t>
            </a:r>
            <a:endParaRPr lang="en-US" dirty="0" smtClean="0"/>
          </a:p>
          <a:p>
            <a:r>
              <a:rPr lang="en-US" dirty="0" smtClean="0"/>
              <a:t>Three </a:t>
            </a:r>
            <a:r>
              <a:rPr lang="en-US" dirty="0"/>
              <a:t>risk factors for juvenile-onset recurrent respiratory </a:t>
            </a:r>
            <a:r>
              <a:rPr lang="en-US" dirty="0" err="1"/>
              <a:t>papillomatosis</a:t>
            </a:r>
            <a:r>
              <a:rPr lang="en-US" dirty="0"/>
              <a:t> are </a:t>
            </a:r>
            <a:endParaRPr lang="en-US" dirty="0" smtClean="0"/>
          </a:p>
          <a:p>
            <a:r>
              <a:rPr lang="en-US" dirty="0" smtClean="0"/>
              <a:t>being </a:t>
            </a:r>
            <a:r>
              <a:rPr lang="en-US" dirty="0"/>
              <a:t>a firstborn child</a:t>
            </a:r>
            <a:r>
              <a:rPr lang="en-US" dirty="0" smtClean="0"/>
              <a:t>,</a:t>
            </a:r>
          </a:p>
          <a:p>
            <a:r>
              <a:rPr lang="en-US" dirty="0" smtClean="0"/>
              <a:t> </a:t>
            </a:r>
            <a:r>
              <a:rPr lang="en-US" dirty="0"/>
              <a:t>having a vaginal delivery with a prolonged labor, </a:t>
            </a:r>
            <a:endParaRPr lang="en-US" dirty="0" smtClean="0"/>
          </a:p>
          <a:p>
            <a:r>
              <a:rPr lang="en-US" dirty="0" smtClean="0"/>
              <a:t>and </a:t>
            </a:r>
            <a:r>
              <a:rPr lang="en-US" dirty="0"/>
              <a:t>the mother being under 20 years of age. </a:t>
            </a:r>
            <a:endParaRPr lang="en-US" dirty="0" smtClean="0"/>
          </a:p>
          <a:p>
            <a:r>
              <a:rPr lang="en-US" dirty="0" smtClean="0"/>
              <a:t>If </a:t>
            </a:r>
            <a:r>
              <a:rPr lang="en-US" dirty="0"/>
              <a:t>the mother has active genital warts, the risk of passing on HPV is approximately 1 in 250-400</a:t>
            </a:r>
            <a:r>
              <a:rPr lang="en-US" dirty="0" smtClean="0"/>
              <a:t>.</a:t>
            </a:r>
          </a:p>
          <a:p>
            <a:r>
              <a:rPr lang="en-US" dirty="0" smtClean="0"/>
              <a:t> </a:t>
            </a:r>
            <a:r>
              <a:rPr lang="en-US" dirty="0"/>
              <a:t>These risk factors do not apply to adult-onset recurrent respiratory </a:t>
            </a:r>
            <a:r>
              <a:rPr lang="en-US" dirty="0" err="1"/>
              <a:t>papillomatosis</a:t>
            </a:r>
            <a:r>
              <a:rPr lang="en-US" dirty="0" smtClean="0"/>
              <a:t>.</a:t>
            </a:r>
          </a:p>
          <a:p>
            <a:r>
              <a:rPr lang="en-US" dirty="0" smtClean="0"/>
              <a:t> </a:t>
            </a:r>
            <a:r>
              <a:rPr lang="en-US" dirty="0"/>
              <a:t>Adult-onset recurrent respiratory </a:t>
            </a:r>
            <a:r>
              <a:rPr lang="en-US" dirty="0" err="1"/>
              <a:t>papillomatosis</a:t>
            </a:r>
            <a:r>
              <a:rPr lang="en-US" dirty="0"/>
              <a:t> may be worsened by tobacco exposure, </a:t>
            </a:r>
            <a:r>
              <a:rPr lang="en-US" dirty="0" err="1"/>
              <a:t>gastroesophageal</a:t>
            </a:r>
            <a:r>
              <a:rPr lang="en-US" dirty="0"/>
              <a:t> reflux, or radiation therapy.</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85000" lnSpcReduction="20000"/>
          </a:bodyPr>
          <a:lstStyle/>
          <a:p>
            <a:r>
              <a:rPr lang="en-US" dirty="0"/>
              <a:t>The juvenile form of recurrent respiratory </a:t>
            </a:r>
            <a:r>
              <a:rPr lang="en-US" dirty="0" err="1"/>
              <a:t>papillomatosis</a:t>
            </a:r>
            <a:r>
              <a:rPr lang="en-US" dirty="0"/>
              <a:t> affects males and females in equal numbers. </a:t>
            </a:r>
            <a:endParaRPr lang="en-US" dirty="0" smtClean="0"/>
          </a:p>
          <a:p>
            <a:r>
              <a:rPr lang="en-US" dirty="0" smtClean="0"/>
              <a:t>The </a:t>
            </a:r>
            <a:r>
              <a:rPr lang="en-US" dirty="0"/>
              <a:t>adult form affects males slightly more often than females</a:t>
            </a:r>
            <a:r>
              <a:rPr lang="en-US" dirty="0" smtClean="0"/>
              <a:t>.</a:t>
            </a:r>
          </a:p>
          <a:p>
            <a:r>
              <a:rPr lang="en-US" dirty="0" smtClean="0"/>
              <a:t> </a:t>
            </a:r>
            <a:r>
              <a:rPr lang="en-US" dirty="0"/>
              <a:t>In the United States, the incidence of RRP was previously estimated to be approximately 2 per 100,000 adults and 4 per 100,000 children with approximately 1,000 new pediatric cases in the United States each year. </a:t>
            </a:r>
            <a:endParaRPr lang="en-US" dirty="0" smtClean="0"/>
          </a:p>
          <a:p>
            <a:r>
              <a:rPr lang="en-US" dirty="0" smtClean="0"/>
              <a:t>With </a:t>
            </a:r>
            <a:r>
              <a:rPr lang="en-US" dirty="0"/>
              <a:t>the increased uptake of the HPV vaccine, these numbers are dropping precipitously. </a:t>
            </a:r>
            <a:endParaRPr lang="en-US" dirty="0" smtClean="0"/>
          </a:p>
          <a:p>
            <a:r>
              <a:rPr lang="en-US" dirty="0" smtClean="0"/>
              <a:t>In </a:t>
            </a:r>
            <a:r>
              <a:rPr lang="en-US" dirty="0"/>
              <a:t>children, JORRP is most often diagnosed between the ages of 2-4. </a:t>
            </a:r>
            <a:endParaRPr lang="en-US" dirty="0" smtClean="0"/>
          </a:p>
          <a:p>
            <a:r>
              <a:rPr lang="en-US" dirty="0" smtClean="0"/>
              <a:t>In </a:t>
            </a:r>
            <a:r>
              <a:rPr lang="en-US" dirty="0"/>
              <a:t>adults, the disorder occurs most often in the third or fourth decade though a second peak around age 60 has recently been noted.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pPr fontAlgn="base">
              <a:buNone/>
            </a:pPr>
            <a:r>
              <a:rPr lang="en-US" dirty="0" smtClean="0"/>
              <a:t>Diagnosis</a:t>
            </a:r>
            <a:endParaRPr lang="en-US" dirty="0"/>
          </a:p>
          <a:p>
            <a:pPr fontAlgn="base"/>
            <a:r>
              <a:rPr lang="en-US" dirty="0"/>
              <a:t>Physical exam</a:t>
            </a:r>
          </a:p>
          <a:p>
            <a:pPr fontAlgn="base"/>
            <a:r>
              <a:rPr lang="en-US" dirty="0" err="1"/>
              <a:t>Laryngoscopy</a:t>
            </a:r>
            <a:r>
              <a:rPr lang="en-US" dirty="0"/>
              <a:t> and </a:t>
            </a:r>
            <a:r>
              <a:rPr lang="en-US" dirty="0" err="1"/>
              <a:t>bronchoscopy</a:t>
            </a:r>
            <a:r>
              <a:rPr lang="en-US" dirty="0"/>
              <a:t> — examination of the throat, larynx, vocal cords and the bronchi with a scope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a:bodyPr>
          <a:lstStyle/>
          <a:p>
            <a:pPr>
              <a:buNone/>
            </a:pPr>
            <a:r>
              <a:rPr lang="en-US" dirty="0"/>
              <a:t>D</a:t>
            </a:r>
            <a:r>
              <a:rPr lang="en-US" dirty="0" smtClean="0"/>
              <a:t>ifferential diagnosis.</a:t>
            </a:r>
          </a:p>
          <a:p>
            <a:r>
              <a:rPr lang="en-US" dirty="0" smtClean="0"/>
              <a:t>asthma</a:t>
            </a:r>
            <a:r>
              <a:rPr lang="en-US" dirty="0"/>
              <a:t>, allergies, chronic bronchitis, croup, vocal nodules, and </a:t>
            </a:r>
            <a:r>
              <a:rPr lang="en-US" dirty="0" err="1"/>
              <a:t>gastroesophageal</a:t>
            </a:r>
            <a:r>
              <a:rPr lang="en-US" dirty="0"/>
              <a:t> reflux. </a:t>
            </a:r>
            <a:endParaRPr lang="en-US" dirty="0" smtClean="0"/>
          </a:p>
          <a:p>
            <a:pPr>
              <a:buNone/>
            </a:pPr>
            <a:r>
              <a:rPr lang="en-US" dirty="0" smtClean="0"/>
              <a:t>Treatment </a:t>
            </a:r>
            <a:r>
              <a:rPr lang="en-US" dirty="0"/>
              <a:t>is directed toward </a:t>
            </a:r>
            <a:endParaRPr lang="en-US" dirty="0" smtClean="0"/>
          </a:p>
          <a:p>
            <a:r>
              <a:rPr lang="en-US" dirty="0" smtClean="0"/>
              <a:t>removing </a:t>
            </a:r>
            <a:r>
              <a:rPr lang="en-US" dirty="0" err="1"/>
              <a:t>papillomas</a:t>
            </a:r>
            <a:r>
              <a:rPr lang="en-US" dirty="0"/>
              <a:t>, </a:t>
            </a:r>
            <a:endParaRPr lang="en-US" dirty="0" smtClean="0"/>
          </a:p>
          <a:p>
            <a:r>
              <a:rPr lang="en-US" dirty="0" smtClean="0"/>
              <a:t>decreasing </a:t>
            </a:r>
            <a:r>
              <a:rPr lang="en-US" dirty="0"/>
              <a:t>the spread of disease, </a:t>
            </a:r>
            <a:endParaRPr lang="en-US" dirty="0" smtClean="0"/>
          </a:p>
          <a:p>
            <a:r>
              <a:rPr lang="en-US" dirty="0" smtClean="0"/>
              <a:t>creating </a:t>
            </a:r>
            <a:r>
              <a:rPr lang="en-US" dirty="0"/>
              <a:t>a safe and patent airway, </a:t>
            </a:r>
            <a:endParaRPr lang="en-US" dirty="0" smtClean="0"/>
          </a:p>
          <a:p>
            <a:r>
              <a:rPr lang="en-US" dirty="0" smtClean="0"/>
              <a:t>preserving </a:t>
            </a:r>
            <a:r>
              <a:rPr lang="en-US" dirty="0"/>
              <a:t>nearby anatomical structures, </a:t>
            </a:r>
            <a:endParaRPr lang="en-US" dirty="0" smtClean="0"/>
          </a:p>
          <a:p>
            <a:r>
              <a:rPr lang="en-US" dirty="0" smtClean="0"/>
              <a:t>improving </a:t>
            </a:r>
            <a:r>
              <a:rPr lang="en-US" dirty="0"/>
              <a:t>voice quality if necessary and increasing the time between surgical procedures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858000"/>
          </a:xfrm>
        </p:spPr>
        <p:txBody>
          <a:bodyPr>
            <a:normAutofit lnSpcReduction="10000"/>
          </a:bodyPr>
          <a:lstStyle/>
          <a:p>
            <a:pPr>
              <a:buNone/>
            </a:pPr>
            <a:r>
              <a:rPr lang="en-US" dirty="0" smtClean="0"/>
              <a:t>                    </a:t>
            </a:r>
            <a:r>
              <a:rPr lang="en-US" b="1" dirty="0" smtClean="0"/>
              <a:t>VOCAL CORD NODULES</a:t>
            </a:r>
          </a:p>
          <a:p>
            <a:pPr>
              <a:buNone/>
            </a:pPr>
            <a:endParaRPr lang="en-US" dirty="0" smtClean="0"/>
          </a:p>
          <a:p>
            <a:r>
              <a:rPr lang="en-US" dirty="0" smtClean="0"/>
              <a:t>Vocal </a:t>
            </a:r>
            <a:r>
              <a:rPr lang="en-US" dirty="0"/>
              <a:t>cord nodules (referred to as “vocal fold” nodules by physicians) are growths that form on the vocal cords. </a:t>
            </a:r>
            <a:endParaRPr lang="en-US" dirty="0" smtClean="0"/>
          </a:p>
          <a:p>
            <a:r>
              <a:rPr lang="en-US" dirty="0" smtClean="0"/>
              <a:t>These </a:t>
            </a:r>
            <a:r>
              <a:rPr lang="en-US" dirty="0"/>
              <a:t>bumps are benign (noncancerous) and are similar to calluses that can form on the hands.</a:t>
            </a:r>
          </a:p>
          <a:p>
            <a:r>
              <a:rPr lang="en-US" dirty="0"/>
              <a:t>Nodules affect girls and boys of any age, and are a common cause of voice issues in both children and adults.</a:t>
            </a:r>
          </a:p>
          <a:p>
            <a:r>
              <a:rPr lang="en-US" dirty="0"/>
              <a:t>Vocal cord nodules are also called “Singer’s nodules,” as people who use their voice regularly may inadvertently ‘abuse’ their vocal cords and cause the formation of these growths and related voice issues.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r>
              <a:rPr lang="en-US" dirty="0"/>
              <a:t>Specific therapeutic procedures and interventions may vary, depending upon numerous factors, such as </a:t>
            </a:r>
            <a:endParaRPr lang="en-US" dirty="0" smtClean="0"/>
          </a:p>
          <a:p>
            <a:r>
              <a:rPr lang="en-US" dirty="0" smtClean="0"/>
              <a:t>frequency </a:t>
            </a:r>
            <a:r>
              <a:rPr lang="en-US" dirty="0"/>
              <a:t>of disease recurrences; </a:t>
            </a:r>
            <a:endParaRPr lang="en-US" dirty="0" smtClean="0"/>
          </a:p>
          <a:p>
            <a:r>
              <a:rPr lang="en-US" dirty="0" smtClean="0"/>
              <a:t>specific </a:t>
            </a:r>
            <a:r>
              <a:rPr lang="en-US" dirty="0"/>
              <a:t>location and spread of the disease</a:t>
            </a:r>
            <a:r>
              <a:rPr lang="en-US" dirty="0" smtClean="0"/>
              <a:t>;</a:t>
            </a:r>
          </a:p>
          <a:p>
            <a:r>
              <a:rPr lang="en-US" dirty="0" smtClean="0"/>
              <a:t> </a:t>
            </a:r>
            <a:r>
              <a:rPr lang="en-US" dirty="0" err="1"/>
              <a:t>papilloma</a:t>
            </a:r>
            <a:r>
              <a:rPr lang="en-US" dirty="0"/>
              <a:t> size; </a:t>
            </a:r>
            <a:endParaRPr lang="en-US" dirty="0" smtClean="0"/>
          </a:p>
          <a:p>
            <a:r>
              <a:rPr lang="en-US" dirty="0" smtClean="0"/>
              <a:t>the </a:t>
            </a:r>
            <a:r>
              <a:rPr lang="en-US" dirty="0"/>
              <a:t>presence or absence of certain symptoms</a:t>
            </a:r>
            <a:r>
              <a:rPr lang="en-US" dirty="0" smtClean="0"/>
              <a:t>;</a:t>
            </a:r>
          </a:p>
          <a:p>
            <a:r>
              <a:rPr lang="en-US" dirty="0" smtClean="0"/>
              <a:t> </a:t>
            </a:r>
            <a:r>
              <a:rPr lang="en-US" dirty="0"/>
              <a:t>an individual’s age and general health; </a:t>
            </a:r>
            <a:endParaRPr lang="en-US" dirty="0" smtClean="0"/>
          </a:p>
          <a:p>
            <a:r>
              <a:rPr lang="en-US" dirty="0" smtClean="0"/>
              <a:t>and/or </a:t>
            </a:r>
            <a:r>
              <a:rPr lang="en-US" dirty="0"/>
              <a:t>other elements.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buNone/>
            </a:pPr>
            <a:r>
              <a:rPr lang="en-US" dirty="0"/>
              <a:t>Treatment</a:t>
            </a:r>
          </a:p>
          <a:p>
            <a:pPr fontAlgn="base"/>
            <a:r>
              <a:rPr lang="en-US" dirty="0"/>
              <a:t>The goal of the treatment is to clear the airway of growths and to prevent or reduce the occurrence of new ones.</a:t>
            </a:r>
          </a:p>
          <a:p>
            <a:pPr fontAlgn="base"/>
            <a:r>
              <a:rPr lang="en-US" dirty="0"/>
              <a:t>Surgery to remove the growths</a:t>
            </a:r>
          </a:p>
          <a:p>
            <a:pPr fontAlgn="base"/>
            <a:r>
              <a:rPr lang="en-US" dirty="0"/>
              <a:t>Antiviral medications to try to suppress the replication of the virus</a:t>
            </a:r>
          </a:p>
          <a:p>
            <a:pPr fontAlgn="base">
              <a:buNone/>
            </a:pP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en-IN" dirty="0" smtClean="0"/>
              <a:t>CONGENITAL SUBGLOTTIC HAEMANGIOMA</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err="1"/>
              <a:t>Subglottic</a:t>
            </a:r>
            <a:r>
              <a:rPr lang="en-US" dirty="0"/>
              <a:t> hemangiomas may form a large mass in the airway below the vocal cords, causing varying degrees of airway obstruction. </a:t>
            </a:r>
            <a:endParaRPr lang="en-US" dirty="0" smtClean="0"/>
          </a:p>
          <a:p>
            <a:r>
              <a:rPr lang="en-US" dirty="0" smtClean="0"/>
              <a:t>They </a:t>
            </a:r>
            <a:r>
              <a:rPr lang="en-US" dirty="0"/>
              <a:t>grow rapidly for at least 12 to 18 months followed by slow shrinking. </a:t>
            </a:r>
            <a:endParaRPr lang="en-US" dirty="0" smtClean="0"/>
          </a:p>
          <a:p>
            <a:r>
              <a:rPr lang="en-US" dirty="0" smtClean="0"/>
              <a:t>Some </a:t>
            </a:r>
            <a:r>
              <a:rPr lang="en-US" dirty="0"/>
              <a:t>hemangiomas require medical intervention because of their life-threatening nature in the airway</a:t>
            </a:r>
            <a:r>
              <a:rPr lang="en-US" dirty="0" smtClean="0"/>
              <a:t>.</a:t>
            </a:r>
          </a:p>
          <a:p>
            <a:r>
              <a:rPr lang="en-US" dirty="0" smtClean="0"/>
              <a:t> </a:t>
            </a:r>
            <a:r>
              <a:rPr lang="en-US" dirty="0"/>
              <a:t>Hemangiomas are the most common vascular malformation in infants and children. The malformation is composed of capillaries and other small vessels. </a:t>
            </a:r>
            <a:endParaRPr lang="en-US" dirty="0" smtClean="0"/>
          </a:p>
          <a:p>
            <a:r>
              <a:rPr lang="en-US" dirty="0" smtClean="0"/>
              <a:t>They </a:t>
            </a:r>
            <a:r>
              <a:rPr lang="en-US" dirty="0"/>
              <a:t>may occur anywhere on the body and most appear as solitary skin lesions without involvement if the airway.</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92500" lnSpcReduction="20000"/>
          </a:bodyPr>
          <a:lstStyle/>
          <a:p>
            <a:pPr>
              <a:buNone/>
            </a:pPr>
            <a:r>
              <a:rPr lang="en-US" dirty="0"/>
              <a:t>Signs and symptoms</a:t>
            </a:r>
          </a:p>
          <a:p>
            <a:r>
              <a:rPr lang="en-US" dirty="0"/>
              <a:t>Hemangiomas of the larynx or trachea are often seen in children who have multiple hemangiomas appearing in a particular dermatomal region (one of the four regions of the body associated with a particular spinal nerve). </a:t>
            </a:r>
            <a:endParaRPr lang="en-US" dirty="0" smtClean="0"/>
          </a:p>
          <a:p>
            <a:r>
              <a:rPr lang="en-US" dirty="0" smtClean="0"/>
              <a:t>They </a:t>
            </a:r>
            <a:r>
              <a:rPr lang="en-US" dirty="0"/>
              <a:t>may be associated with hemangiomas in other non-airway sites such as the skin of the scalp or back.</a:t>
            </a:r>
          </a:p>
          <a:p>
            <a:pPr>
              <a:buNone/>
            </a:pPr>
            <a:r>
              <a:rPr lang="en-US" dirty="0"/>
              <a:t>Symptoms include:</a:t>
            </a:r>
          </a:p>
          <a:p>
            <a:r>
              <a:rPr lang="en-US" dirty="0"/>
              <a:t>Croup-like cough</a:t>
            </a:r>
          </a:p>
          <a:p>
            <a:r>
              <a:rPr lang="en-US" dirty="0"/>
              <a:t>Noisy breathing when inhaling and exhaling</a:t>
            </a:r>
          </a:p>
          <a:p>
            <a:r>
              <a:rPr lang="en-US" dirty="0"/>
              <a:t>Difficulty breathing</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p:spPr>
        <p:txBody>
          <a:bodyPr>
            <a:normAutofit fontScale="85000" lnSpcReduction="20000"/>
          </a:bodyPr>
          <a:lstStyle/>
          <a:p>
            <a:pPr>
              <a:buNone/>
            </a:pPr>
            <a:r>
              <a:rPr lang="en-US" dirty="0"/>
              <a:t>Testing and diagnosis</a:t>
            </a:r>
          </a:p>
          <a:p>
            <a:r>
              <a:rPr lang="en-US" dirty="0"/>
              <a:t>Endoscopic view of bilateral </a:t>
            </a:r>
            <a:r>
              <a:rPr lang="en-US" dirty="0" err="1"/>
              <a:t>subglottic</a:t>
            </a:r>
            <a:r>
              <a:rPr lang="en-US" dirty="0"/>
              <a:t> </a:t>
            </a:r>
            <a:r>
              <a:rPr lang="en-US" dirty="0" err="1"/>
              <a:t>hemangiomas.To</a:t>
            </a:r>
            <a:r>
              <a:rPr lang="en-US" dirty="0"/>
              <a:t> diagnosis a </a:t>
            </a:r>
            <a:r>
              <a:rPr lang="en-US" dirty="0" err="1"/>
              <a:t>subglottic</a:t>
            </a:r>
            <a:r>
              <a:rPr lang="en-US" dirty="0"/>
              <a:t> </a:t>
            </a:r>
            <a:r>
              <a:rPr lang="en-US" dirty="0" err="1"/>
              <a:t>hemangioma</a:t>
            </a:r>
            <a:r>
              <a:rPr lang="en-US" dirty="0"/>
              <a:t>, the child will first have a plain neck X-ray. </a:t>
            </a:r>
            <a:endParaRPr lang="en-US" dirty="0" smtClean="0"/>
          </a:p>
          <a:p>
            <a:r>
              <a:rPr lang="en-US" dirty="0" smtClean="0"/>
              <a:t>The </a:t>
            </a:r>
            <a:r>
              <a:rPr lang="en-US" dirty="0"/>
              <a:t>X-ray alone may show a mass in his airway. </a:t>
            </a:r>
            <a:endParaRPr lang="en-US" dirty="0" smtClean="0"/>
          </a:p>
          <a:p>
            <a:r>
              <a:rPr lang="en-US" dirty="0" smtClean="0"/>
              <a:t>Flexible </a:t>
            </a:r>
            <a:r>
              <a:rPr lang="en-US" dirty="0" err="1"/>
              <a:t>laryngoscopy</a:t>
            </a:r>
            <a:r>
              <a:rPr lang="en-US" dirty="0"/>
              <a:t> in the office may also be enough to reveal that a </a:t>
            </a:r>
            <a:r>
              <a:rPr lang="en-US" dirty="0" err="1"/>
              <a:t>hemangioma</a:t>
            </a:r>
            <a:r>
              <a:rPr lang="en-US" dirty="0"/>
              <a:t> is causing the respiratory symptoms.</a:t>
            </a:r>
          </a:p>
          <a:p>
            <a:r>
              <a:rPr lang="en-US" dirty="0"/>
              <a:t>To confirm the diagnosis, the doctor will perform an endoscopy with </a:t>
            </a:r>
            <a:r>
              <a:rPr lang="en-US" dirty="0" err="1"/>
              <a:t>microlaryngoscopy</a:t>
            </a:r>
            <a:r>
              <a:rPr lang="en-US" dirty="0"/>
              <a:t> and </a:t>
            </a:r>
            <a:r>
              <a:rPr lang="en-US" dirty="0" err="1"/>
              <a:t>bronchoscopy</a:t>
            </a:r>
            <a:r>
              <a:rPr lang="en-US" dirty="0"/>
              <a:t>. This will help to determine the extent of the airway </a:t>
            </a:r>
            <a:r>
              <a:rPr lang="en-US" dirty="0" err="1"/>
              <a:t>hemangioma</a:t>
            </a:r>
            <a:r>
              <a:rPr lang="en-US" dirty="0"/>
              <a:t> and make sure that it has no extension into the tracheal airway. </a:t>
            </a:r>
            <a:endParaRPr lang="en-US" dirty="0" smtClean="0"/>
          </a:p>
          <a:p>
            <a:r>
              <a:rPr lang="en-US" dirty="0" smtClean="0"/>
              <a:t>Once </a:t>
            </a:r>
            <a:r>
              <a:rPr lang="en-US" dirty="0"/>
              <a:t>the airway is established, an MRI of the neck and brain is useful to ensure that the </a:t>
            </a:r>
            <a:r>
              <a:rPr lang="en-US" dirty="0" err="1"/>
              <a:t>hemangioma</a:t>
            </a:r>
            <a:r>
              <a:rPr lang="en-US" dirty="0"/>
              <a:t> has not extended into the neck or skull.</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ubglottic hemangioma"/>
          <p:cNvPicPr>
            <a:picLocks noChangeAspect="1" noChangeArrowheads="1"/>
          </p:cNvPicPr>
          <p:nvPr/>
        </p:nvPicPr>
        <p:blipFill>
          <a:blip r:embed="rId2"/>
          <a:srcRect/>
          <a:stretch>
            <a:fillRect/>
          </a:stretch>
        </p:blipFill>
        <p:spPr bwMode="auto">
          <a:xfrm>
            <a:off x="155574" y="0"/>
            <a:ext cx="8774144" cy="628652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686800" cy="6643710"/>
          </a:xfrm>
        </p:spPr>
        <p:txBody>
          <a:bodyPr>
            <a:normAutofit fontScale="70000" lnSpcReduction="20000"/>
          </a:bodyPr>
          <a:lstStyle/>
          <a:p>
            <a:pPr>
              <a:buNone/>
            </a:pPr>
            <a:r>
              <a:rPr lang="en-US" dirty="0"/>
              <a:t>Treatment</a:t>
            </a:r>
          </a:p>
          <a:p>
            <a:r>
              <a:rPr lang="en-US" dirty="0"/>
              <a:t>There are many potential treatments for </a:t>
            </a:r>
            <a:r>
              <a:rPr lang="en-US" dirty="0" err="1"/>
              <a:t>subglottic</a:t>
            </a:r>
            <a:r>
              <a:rPr lang="en-US" dirty="0"/>
              <a:t> hemangiomas which will depend on the severity of the child's case. A drug called </a:t>
            </a:r>
            <a:r>
              <a:rPr lang="en-US" dirty="0" err="1"/>
              <a:t>propanolol</a:t>
            </a:r>
            <a:r>
              <a:rPr lang="en-US" dirty="0"/>
              <a:t> is rapidly becoming the first line treatment for severe </a:t>
            </a:r>
            <a:r>
              <a:rPr lang="en-US" dirty="0" err="1"/>
              <a:t>subglottic</a:t>
            </a:r>
            <a:r>
              <a:rPr lang="en-US" dirty="0"/>
              <a:t> hemangiomas</a:t>
            </a:r>
          </a:p>
          <a:p>
            <a:r>
              <a:rPr lang="en-US" dirty="0" err="1"/>
              <a:t>Subglottic</a:t>
            </a:r>
            <a:r>
              <a:rPr lang="en-US" dirty="0"/>
              <a:t> hemangiomas can be treated using steroids, </a:t>
            </a:r>
            <a:r>
              <a:rPr lang="en-US" dirty="0" err="1"/>
              <a:t>tracheostomy</a:t>
            </a:r>
            <a:r>
              <a:rPr lang="en-US" dirty="0"/>
              <a:t>, laser, </a:t>
            </a:r>
            <a:r>
              <a:rPr lang="en-US" dirty="0" err="1"/>
              <a:t>intralesional</a:t>
            </a:r>
            <a:r>
              <a:rPr lang="en-US" dirty="0"/>
              <a:t> steroid injections, </a:t>
            </a:r>
            <a:r>
              <a:rPr lang="en-US" dirty="0" err="1"/>
              <a:t>microdebrider</a:t>
            </a:r>
            <a:r>
              <a:rPr lang="en-US" dirty="0"/>
              <a:t> excision, and open surgical excision. These all come with some risk.</a:t>
            </a:r>
          </a:p>
          <a:p>
            <a:r>
              <a:rPr lang="en-US" b="1" dirty="0"/>
              <a:t>Lasers and </a:t>
            </a:r>
            <a:r>
              <a:rPr lang="en-US" b="1" dirty="0" err="1"/>
              <a:t>microdebridement</a:t>
            </a:r>
            <a:r>
              <a:rPr lang="en-US" dirty="0"/>
              <a:t> of the </a:t>
            </a:r>
            <a:r>
              <a:rPr lang="en-US" dirty="0" err="1"/>
              <a:t>subglottic</a:t>
            </a:r>
            <a:r>
              <a:rPr lang="en-US" dirty="0"/>
              <a:t> </a:t>
            </a:r>
            <a:r>
              <a:rPr lang="en-US" dirty="0" err="1"/>
              <a:t>hemangioma</a:t>
            </a:r>
            <a:r>
              <a:rPr lang="en-US" dirty="0"/>
              <a:t> carries the risk of scarring which may lead to </a:t>
            </a:r>
            <a:r>
              <a:rPr lang="en-US" dirty="0" err="1"/>
              <a:t>subglottic</a:t>
            </a:r>
            <a:r>
              <a:rPr lang="en-US" dirty="0"/>
              <a:t> </a:t>
            </a:r>
            <a:r>
              <a:rPr lang="en-US" dirty="0" err="1"/>
              <a:t>stenosis</a:t>
            </a:r>
            <a:r>
              <a:rPr lang="en-US" dirty="0"/>
              <a:t>.</a:t>
            </a:r>
          </a:p>
          <a:p>
            <a:r>
              <a:rPr lang="en-US" b="1" dirty="0"/>
              <a:t>Steroids </a:t>
            </a:r>
            <a:r>
              <a:rPr lang="en-US" dirty="0"/>
              <a:t>may improve symptoms but put the child at risk of many side effects. Steroid use is only advised for short periods of time.</a:t>
            </a:r>
          </a:p>
          <a:p>
            <a:r>
              <a:rPr lang="en-US" b="1" dirty="0"/>
              <a:t>Open surgery</a:t>
            </a:r>
            <a:r>
              <a:rPr lang="en-US" dirty="0"/>
              <a:t> is a very effective treatment, but is a major operation with some risks. It is usually reserved for cases that fail more conservative approaches.</a:t>
            </a:r>
          </a:p>
          <a:p>
            <a:r>
              <a:rPr lang="en-US" u="sng" dirty="0" err="1" smtClean="0">
                <a:hlinkClick r:id="rId2"/>
              </a:rPr>
              <a:t>Tracheostomy</a:t>
            </a:r>
            <a:r>
              <a:rPr lang="en-US" dirty="0">
                <a:hlinkClick r:id="rId2"/>
              </a:rPr>
              <a:t> </a:t>
            </a:r>
            <a:r>
              <a:rPr lang="en-US" dirty="0"/>
              <a:t>may be used to bypass the airway until the </a:t>
            </a:r>
            <a:r>
              <a:rPr lang="en-US" dirty="0" err="1"/>
              <a:t>hemangioma</a:t>
            </a:r>
            <a:r>
              <a:rPr lang="en-US" dirty="0"/>
              <a:t> shrinks, but comes with risk of mucous plugging, accidental dislodgement and other life-threatening risks. Furthermore, many hemangiomas may not shrink on their own, requiring further treatment.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Vocal Cord Nodules Diagnosis &amp; Treatment - Los Angeles Voice Doctor"/>
          <p:cNvPicPr>
            <a:picLocks noChangeAspect="1" noChangeArrowheads="1"/>
          </p:cNvPicPr>
          <p:nvPr/>
        </p:nvPicPr>
        <p:blipFill>
          <a:blip r:embed="rId2"/>
          <a:srcRect/>
          <a:stretch>
            <a:fillRect/>
          </a:stretch>
        </p:blipFill>
        <p:spPr bwMode="auto">
          <a:xfrm>
            <a:off x="155575" y="214290"/>
            <a:ext cx="8774143" cy="64294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buNone/>
            </a:pPr>
            <a:r>
              <a:rPr lang="en-US" dirty="0"/>
              <a:t>Signs and symptoms</a:t>
            </a:r>
          </a:p>
          <a:p>
            <a:r>
              <a:rPr lang="en-US" dirty="0"/>
              <a:t>The most common symptom of vocal cord nodules is a raspy or hoarse voice. You may also hear straining and pitch breaks in your child’s voice when he talks or sings.</a:t>
            </a:r>
          </a:p>
          <a:p>
            <a:pPr>
              <a:buNone/>
            </a:pPr>
            <a:r>
              <a:rPr lang="en-US" dirty="0"/>
              <a:t>Cause</a:t>
            </a:r>
          </a:p>
          <a:p>
            <a:r>
              <a:rPr lang="en-US" dirty="0"/>
              <a:t>Vocal cord nodules usually develop due to chronic abuse of the voice over time, such as straining, yelling and frequent singing. Ongoing friction between the vocal cords creates callous-like growths.</a:t>
            </a:r>
          </a:p>
          <a:p>
            <a:r>
              <a:rPr lang="en-US" dirty="0"/>
              <a:t>Gastroesophageal reflux disease (GERD) can cause additional swelling and inflammation, worsening symptoms of vocal cord nodules.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a:buNone/>
            </a:pPr>
            <a:r>
              <a:rPr lang="en-US" dirty="0"/>
              <a:t>Testing and diagnosis</a:t>
            </a:r>
          </a:p>
          <a:p>
            <a:r>
              <a:rPr lang="en-US" dirty="0"/>
              <a:t>Vocal cord nodules can be diagnosed using the following procedures:</a:t>
            </a:r>
          </a:p>
          <a:p>
            <a:r>
              <a:rPr lang="en-US" dirty="0" err="1"/>
              <a:t>Laryngoscopy</a:t>
            </a:r>
            <a:r>
              <a:rPr lang="en-US" dirty="0"/>
              <a:t>: A doctor will place a spaghetti-like camera in your child’s nose and down the throat. This allows our team to look at your child’s voice box, or larynx.</a:t>
            </a:r>
          </a:p>
          <a:p>
            <a:r>
              <a:rPr lang="en-US" dirty="0" err="1"/>
              <a:t>Stroboscopy</a:t>
            </a:r>
            <a:r>
              <a:rPr lang="en-US" dirty="0"/>
              <a:t>: A small, thin, flexible endoscope with a camera is gently inserted through the nose to the area in the back of the throat above the vocal cords. The study evaluates the motion and vibration of your child’s vocal cords when there are concerns regarding the strength, pitch and quality of his voice.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85000" lnSpcReduction="10000"/>
          </a:bodyPr>
          <a:lstStyle/>
          <a:p>
            <a:pPr>
              <a:buNone/>
            </a:pPr>
            <a:r>
              <a:rPr lang="en-US" dirty="0"/>
              <a:t>Treatment</a:t>
            </a:r>
          </a:p>
          <a:p>
            <a:r>
              <a:rPr lang="en-US" dirty="0"/>
              <a:t>The recommended treatment of vocal cord nodules includes learning to properly use the voice (also known as practicing vocal hygiene) and voice therapy. Practicing good vocal hygiene includes:</a:t>
            </a:r>
          </a:p>
          <a:p>
            <a:r>
              <a:rPr lang="en-US" dirty="0"/>
              <a:t>Avoiding yelling/screaming</a:t>
            </a:r>
          </a:p>
          <a:p>
            <a:r>
              <a:rPr lang="en-US" dirty="0"/>
              <a:t>Learning to properly imitate when pretend-playing</a:t>
            </a:r>
          </a:p>
          <a:p>
            <a:r>
              <a:rPr lang="en-US" dirty="0"/>
              <a:t>Drinking plenty of water</a:t>
            </a:r>
          </a:p>
          <a:p>
            <a:r>
              <a:rPr lang="en-US" dirty="0"/>
              <a:t>Maintaining a healthy diet</a:t>
            </a:r>
          </a:p>
          <a:p>
            <a:r>
              <a:rPr lang="en-US" dirty="0"/>
              <a:t>Managing symptoms of reflux and allergies: Many times, the swelling of the vocal folds that lead to nodules are triggered by regurgitation, so reflux management may be recommended</a:t>
            </a:r>
          </a:p>
          <a:p>
            <a:r>
              <a:rPr lang="en-US" dirty="0"/>
              <a:t>At CHOP’s Pediatric Voice Program, voice therapy is performed by a speech pathologist who is trained in voice therapy for children.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a:buNone/>
            </a:pPr>
            <a:r>
              <a:rPr lang="en-US" dirty="0"/>
              <a:t>Outlook</a:t>
            </a:r>
          </a:p>
          <a:p>
            <a:r>
              <a:rPr lang="en-US" dirty="0"/>
              <a:t>The prognosis for children and adolescents with vocal cord nodules is good. With proper vocal hygiene, reflux management when needed, and voice therapy, a majority of patients have a significant improvement in the voice and many have resolution of the voice problems.</a:t>
            </a:r>
          </a:p>
          <a:p>
            <a:r>
              <a:rPr lang="en-US" dirty="0"/>
              <a:t>Children with persistent nodules and symptoms of voice problems may require more aggressive therapy if the impact on the voice is severe. Children are not likely to need surgery to treat nodules, though professional voice users (i.e. singers and actors) do sometimes need surgery to remove vocal cord nodules if it affects their livelihood.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RECURRENT RESPIRATORY PAPILLOMATOSIS</a:t>
            </a:r>
            <a:endParaRPr lang="en-US" dirty="0"/>
          </a:p>
        </p:txBody>
      </p:sp>
      <p:sp>
        <p:nvSpPr>
          <p:cNvPr id="3" name="Content Placeholder 2"/>
          <p:cNvSpPr>
            <a:spLocks noGrp="1"/>
          </p:cNvSpPr>
          <p:nvPr>
            <p:ph idx="1"/>
          </p:nvPr>
        </p:nvSpPr>
        <p:spPr/>
        <p:txBody>
          <a:bodyPr>
            <a:normAutofit lnSpcReduction="10000"/>
          </a:bodyPr>
          <a:lstStyle/>
          <a:p>
            <a:r>
              <a:rPr lang="en-US" dirty="0"/>
              <a:t>Recurrent respiratory </a:t>
            </a:r>
            <a:r>
              <a:rPr lang="en-US" dirty="0" err="1"/>
              <a:t>papillomatosis</a:t>
            </a:r>
            <a:r>
              <a:rPr lang="en-US" dirty="0"/>
              <a:t> is a disease marked by recurrent multiple growths of benign tumors, or </a:t>
            </a:r>
            <a:r>
              <a:rPr lang="en-US" dirty="0" err="1"/>
              <a:t>papillomas</a:t>
            </a:r>
            <a:r>
              <a:rPr lang="en-US" dirty="0"/>
              <a:t>, in the respiratory tract. The wart-like growths can be found in the nose, pharynx (throat), larynx (voice box), trachea (windpipe), esophagus (swallowing tube) and rarely in the lungs. </a:t>
            </a:r>
            <a:endParaRPr lang="en-US" dirty="0" smtClean="0"/>
          </a:p>
          <a:p>
            <a:r>
              <a:rPr lang="en-US" b="1" dirty="0"/>
              <a:t>Synonyms of Recurrent Respiratory </a:t>
            </a:r>
            <a:r>
              <a:rPr lang="en-US" b="1" dirty="0" err="1"/>
              <a:t>Papillomatosis</a:t>
            </a:r>
            <a:endParaRPr lang="en-US" b="1" dirty="0"/>
          </a:p>
          <a:p>
            <a:r>
              <a:rPr lang="en-US" dirty="0"/>
              <a:t>juvenile-onset laryngeal </a:t>
            </a:r>
            <a:r>
              <a:rPr lang="en-US" dirty="0" err="1"/>
              <a:t>papillomatosis</a:t>
            </a:r>
            <a:endParaRPr lang="en-US" dirty="0"/>
          </a:p>
          <a:p>
            <a:r>
              <a:rPr lang="en-US" dirty="0"/>
              <a:t>laryngeal </a:t>
            </a:r>
            <a:r>
              <a:rPr lang="en-US" dirty="0" err="1"/>
              <a:t>papillomatosis</a:t>
            </a:r>
            <a:endParaRPr lang="en-US" dirty="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85000" lnSpcReduction="10000"/>
          </a:bodyPr>
          <a:lstStyle/>
          <a:p>
            <a:pPr>
              <a:buNone/>
            </a:pPr>
            <a:r>
              <a:rPr lang="en-US" b="1" dirty="0"/>
              <a:t>Subdivisions of Recurrent Respiratory </a:t>
            </a:r>
            <a:r>
              <a:rPr lang="en-US" b="1" dirty="0" err="1"/>
              <a:t>Papillomatosis</a:t>
            </a:r>
            <a:endParaRPr lang="en-US" b="1" dirty="0"/>
          </a:p>
          <a:p>
            <a:r>
              <a:rPr lang="en-US" dirty="0"/>
              <a:t>adult onset recurrent respiratory </a:t>
            </a:r>
            <a:r>
              <a:rPr lang="en-US" dirty="0" err="1"/>
              <a:t>papillomatosis</a:t>
            </a:r>
            <a:r>
              <a:rPr lang="en-US" dirty="0"/>
              <a:t> (AORRP)</a:t>
            </a:r>
          </a:p>
          <a:p>
            <a:r>
              <a:rPr lang="en-US" dirty="0"/>
              <a:t>juvenile onset recurrent respiratory </a:t>
            </a:r>
            <a:r>
              <a:rPr lang="en-US" dirty="0" err="1"/>
              <a:t>papillomatosis</a:t>
            </a:r>
            <a:r>
              <a:rPr lang="en-US" dirty="0"/>
              <a:t> (JORRP)</a:t>
            </a:r>
          </a:p>
          <a:p>
            <a:pPr>
              <a:buNone/>
            </a:pPr>
            <a:r>
              <a:rPr lang="en-US" dirty="0"/>
              <a:t>RRP is generally broken down into two subtypes – the juvenile-onset form and the adult-onset form. </a:t>
            </a:r>
            <a:endParaRPr lang="en-US" dirty="0" smtClean="0"/>
          </a:p>
          <a:p>
            <a:pPr>
              <a:buNone/>
            </a:pPr>
            <a:r>
              <a:rPr lang="en-US" dirty="0" smtClean="0"/>
              <a:t>Juvenile </a:t>
            </a:r>
            <a:r>
              <a:rPr lang="en-US" dirty="0"/>
              <a:t>cases develop before the age of 12 and are generally more aggressive and recurring</a:t>
            </a:r>
            <a:r>
              <a:rPr lang="en-US" dirty="0" smtClean="0"/>
              <a:t>.</a:t>
            </a:r>
          </a:p>
          <a:p>
            <a:pPr>
              <a:buNone/>
            </a:pPr>
            <a:r>
              <a:rPr lang="en-US" dirty="0" smtClean="0"/>
              <a:t> </a:t>
            </a:r>
            <a:r>
              <a:rPr lang="en-US" dirty="0"/>
              <a:t>Children tend to need surgical treatment more often than adults. </a:t>
            </a:r>
            <a:endParaRPr lang="en-US" dirty="0" smtClean="0"/>
          </a:p>
          <a:p>
            <a:pPr>
              <a:buNone/>
            </a:pPr>
            <a:r>
              <a:rPr lang="en-US" dirty="0" smtClean="0"/>
              <a:t>The </a:t>
            </a:r>
            <a:r>
              <a:rPr lang="en-US" dirty="0"/>
              <a:t>disorder tends to improve in late childhood. </a:t>
            </a:r>
            <a:endParaRPr lang="en-US" dirty="0" smtClean="0"/>
          </a:p>
          <a:p>
            <a:pPr>
              <a:buNone/>
            </a:pPr>
            <a:r>
              <a:rPr lang="en-US" dirty="0" smtClean="0"/>
              <a:t>Although </a:t>
            </a:r>
            <a:r>
              <a:rPr lang="en-US" dirty="0"/>
              <a:t>aggressive disease is more common in children, adults can still potentially develop an aggressive form of the disorder.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TotalTime>
  <Words>1710</Words>
  <Application>Microsoft Office PowerPoint</Application>
  <PresentationFormat>On-screen Show (4:3)</PresentationFormat>
  <Paragraphs>139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NEOPLASM OF LARYNX,TRACHEA,BRONCHI</vt:lpstr>
      <vt:lpstr>Slide 2</vt:lpstr>
      <vt:lpstr>Slide 3</vt:lpstr>
      <vt:lpstr>Slide 4</vt:lpstr>
      <vt:lpstr>Slide 5</vt:lpstr>
      <vt:lpstr>Slide 6</vt:lpstr>
      <vt:lpstr>Slide 7</vt:lpstr>
      <vt:lpstr>RECURRENT RESPIRATORY PAPILLOMATOSIS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CONGENITAL SUBGLOTTIC HAEMANGIOMA</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NEOPLASM OF LARYNX,TRACHEA,BRONCHI</dc:title>
  <dc:creator>ELCOT</dc:creator>
  <cp:lastModifiedBy>New</cp:lastModifiedBy>
  <cp:revision>25</cp:revision>
  <dcterms:created xsi:type="dcterms:W3CDTF">2021-03-20T05:27:50Z</dcterms:created>
  <dcterms:modified xsi:type="dcterms:W3CDTF">2021-11-16T10:27:24Z</dcterms:modified>
</cp:coreProperties>
</file>